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88" r:id="rId3"/>
    <p:sldId id="259" r:id="rId4"/>
    <p:sldId id="270" r:id="rId5"/>
    <p:sldId id="273" r:id="rId6"/>
    <p:sldId id="261" r:id="rId7"/>
    <p:sldId id="260" r:id="rId8"/>
    <p:sldId id="262" r:id="rId9"/>
    <p:sldId id="282" r:id="rId10"/>
    <p:sldId id="263" r:id="rId11"/>
    <p:sldId id="264" r:id="rId12"/>
    <p:sldId id="287" r:id="rId13"/>
    <p:sldId id="278" r:id="rId14"/>
    <p:sldId id="277" r:id="rId15"/>
    <p:sldId id="279" r:id="rId16"/>
    <p:sldId id="289" r:id="rId17"/>
    <p:sldId id="267" r:id="rId18"/>
    <p:sldId id="268" r:id="rId19"/>
    <p:sldId id="283" r:id="rId20"/>
    <p:sldId id="269"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80" d="100"/>
          <a:sy n="80" d="100"/>
        </p:scale>
        <p:origin x="-91"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8.4560379975003097E-2"/>
          <c:y val="0.1901738845144357"/>
          <c:w val="0.87274365722494851"/>
          <c:h val="0.65183253135024788"/>
        </c:manualLayout>
      </c:layout>
      <c:lineChart>
        <c:grouping val="standard"/>
        <c:varyColors val="0"/>
        <c:ser>
          <c:idx val="0"/>
          <c:order val="0"/>
          <c:tx>
            <c:strRef>
              <c:f>'[Unit_Labor_Cost_Data.xlsx]ULC NFB'!$I$1</c:f>
              <c:strCache>
                <c:ptCount val="1"/>
                <c:pt idx="0">
                  <c:v>ULC-NFB</c:v>
                </c:pt>
              </c:strCache>
            </c:strRef>
          </c:tx>
          <c:marker>
            <c:symbol val="none"/>
          </c:marker>
          <c:cat>
            <c:numRef>
              <c:f>'[Unit_Labor_Cost_Data.xlsx]ULC NFB'!$H$2:$H$79</c:f>
              <c:numCache>
                <c:formatCode>General</c:formatCode>
                <c:ptCount val="78"/>
                <c:pt idx="0">
                  <c:v>1992</c:v>
                </c:pt>
                <c:pt idx="4">
                  <c:v>1993</c:v>
                </c:pt>
                <c:pt idx="8">
                  <c:v>1994</c:v>
                </c:pt>
                <c:pt idx="12">
                  <c:v>1995</c:v>
                </c:pt>
                <c:pt idx="16">
                  <c:v>1996</c:v>
                </c:pt>
                <c:pt idx="20">
                  <c:v>1997</c:v>
                </c:pt>
                <c:pt idx="24">
                  <c:v>1998</c:v>
                </c:pt>
                <c:pt idx="28">
                  <c:v>1999</c:v>
                </c:pt>
                <c:pt idx="32">
                  <c:v>2000</c:v>
                </c:pt>
                <c:pt idx="36">
                  <c:v>2001</c:v>
                </c:pt>
                <c:pt idx="40">
                  <c:v>2002</c:v>
                </c:pt>
                <c:pt idx="44">
                  <c:v>2003</c:v>
                </c:pt>
                <c:pt idx="48">
                  <c:v>2004</c:v>
                </c:pt>
                <c:pt idx="52">
                  <c:v>2005</c:v>
                </c:pt>
                <c:pt idx="56">
                  <c:v>2006</c:v>
                </c:pt>
                <c:pt idx="60">
                  <c:v>2007</c:v>
                </c:pt>
                <c:pt idx="64">
                  <c:v>2008</c:v>
                </c:pt>
                <c:pt idx="68">
                  <c:v>2009</c:v>
                </c:pt>
                <c:pt idx="72">
                  <c:v>2010</c:v>
                </c:pt>
                <c:pt idx="76">
                  <c:v>2011</c:v>
                </c:pt>
              </c:numCache>
            </c:numRef>
          </c:cat>
          <c:val>
            <c:numRef>
              <c:f>'[Unit_Labor_Cost_Data.xlsx]ULC NFB'!$I$2:$I$79</c:f>
              <c:numCache>
                <c:formatCode>General</c:formatCode>
                <c:ptCount val="78"/>
                <c:pt idx="0">
                  <c:v>83.480999999999995</c:v>
                </c:pt>
                <c:pt idx="1">
                  <c:v>83.536000000000001</c:v>
                </c:pt>
                <c:pt idx="2">
                  <c:v>83.966999999999999</c:v>
                </c:pt>
                <c:pt idx="3">
                  <c:v>83.635000000000005</c:v>
                </c:pt>
                <c:pt idx="4">
                  <c:v>84.391000000000005</c:v>
                </c:pt>
                <c:pt idx="5">
                  <c:v>85.073999999999998</c:v>
                </c:pt>
                <c:pt idx="6">
                  <c:v>85.122</c:v>
                </c:pt>
                <c:pt idx="7">
                  <c:v>84.873000000000005</c:v>
                </c:pt>
                <c:pt idx="8">
                  <c:v>85.387</c:v>
                </c:pt>
                <c:pt idx="9">
                  <c:v>85.332999999999998</c:v>
                </c:pt>
                <c:pt idx="10">
                  <c:v>85.81</c:v>
                </c:pt>
                <c:pt idx="11">
                  <c:v>85.51</c:v>
                </c:pt>
                <c:pt idx="12">
                  <c:v>86.456000000000003</c:v>
                </c:pt>
                <c:pt idx="13">
                  <c:v>86.8</c:v>
                </c:pt>
                <c:pt idx="14">
                  <c:v>87.201999999999998</c:v>
                </c:pt>
                <c:pt idx="15">
                  <c:v>87.316000000000003</c:v>
                </c:pt>
                <c:pt idx="16">
                  <c:v>87.391999999999996</c:v>
                </c:pt>
                <c:pt idx="17">
                  <c:v>87.251000000000005</c:v>
                </c:pt>
                <c:pt idx="18">
                  <c:v>87.600999999999999</c:v>
                </c:pt>
                <c:pt idx="19">
                  <c:v>87.897000000000006</c:v>
                </c:pt>
                <c:pt idx="20">
                  <c:v>88.760999999999996</c:v>
                </c:pt>
                <c:pt idx="21">
                  <c:v>88.427999999999997</c:v>
                </c:pt>
                <c:pt idx="22">
                  <c:v>88.582999999999998</c:v>
                </c:pt>
                <c:pt idx="23">
                  <c:v>89.808999999999997</c:v>
                </c:pt>
                <c:pt idx="24">
                  <c:v>91.007000000000005</c:v>
                </c:pt>
                <c:pt idx="25">
                  <c:v>91.686000000000007</c:v>
                </c:pt>
                <c:pt idx="26">
                  <c:v>91.899000000000001</c:v>
                </c:pt>
                <c:pt idx="27">
                  <c:v>91.533000000000001</c:v>
                </c:pt>
                <c:pt idx="28">
                  <c:v>92.207999999999998</c:v>
                </c:pt>
                <c:pt idx="29">
                  <c:v>92.33</c:v>
                </c:pt>
                <c:pt idx="30">
                  <c:v>92.343999999999994</c:v>
                </c:pt>
                <c:pt idx="31">
                  <c:v>92.703999999999994</c:v>
                </c:pt>
                <c:pt idx="32">
                  <c:v>96.495000000000005</c:v>
                </c:pt>
                <c:pt idx="33">
                  <c:v>94.665000000000006</c:v>
                </c:pt>
                <c:pt idx="34">
                  <c:v>96.631</c:v>
                </c:pt>
                <c:pt idx="35">
                  <c:v>96.254000000000005</c:v>
                </c:pt>
                <c:pt idx="36">
                  <c:v>98.78</c:v>
                </c:pt>
                <c:pt idx="37">
                  <c:v>97.325999999999993</c:v>
                </c:pt>
                <c:pt idx="38">
                  <c:v>97.058999999999997</c:v>
                </c:pt>
                <c:pt idx="39">
                  <c:v>96.652000000000001</c:v>
                </c:pt>
                <c:pt idx="40">
                  <c:v>95.634</c:v>
                </c:pt>
                <c:pt idx="41">
                  <c:v>96.432000000000002</c:v>
                </c:pt>
                <c:pt idx="42">
                  <c:v>96.046000000000006</c:v>
                </c:pt>
                <c:pt idx="43">
                  <c:v>96.56</c:v>
                </c:pt>
                <c:pt idx="44">
                  <c:v>97.22</c:v>
                </c:pt>
                <c:pt idx="45">
                  <c:v>97.552999999999997</c:v>
                </c:pt>
                <c:pt idx="46">
                  <c:v>96.686999999999998</c:v>
                </c:pt>
                <c:pt idx="47">
                  <c:v>97.114999999999995</c:v>
                </c:pt>
                <c:pt idx="48">
                  <c:v>96.504999999999995</c:v>
                </c:pt>
                <c:pt idx="49">
                  <c:v>97.072000000000003</c:v>
                </c:pt>
                <c:pt idx="50">
                  <c:v>98.459000000000003</c:v>
                </c:pt>
                <c:pt idx="51">
                  <c:v>99.108999999999995</c:v>
                </c:pt>
                <c:pt idx="52">
                  <c:v>98.867000000000004</c:v>
                </c:pt>
                <c:pt idx="53">
                  <c:v>99.716999999999999</c:v>
                </c:pt>
                <c:pt idx="54">
                  <c:v>100.36799999999999</c:v>
                </c:pt>
                <c:pt idx="55">
                  <c:v>101.014</c:v>
                </c:pt>
                <c:pt idx="56">
                  <c:v>101.729</c:v>
                </c:pt>
                <c:pt idx="57">
                  <c:v>102.04600000000001</c:v>
                </c:pt>
                <c:pt idx="58">
                  <c:v>102.943</c:v>
                </c:pt>
                <c:pt idx="59">
                  <c:v>104.66</c:v>
                </c:pt>
                <c:pt idx="60">
                  <c:v>105.68300000000001</c:v>
                </c:pt>
                <c:pt idx="61">
                  <c:v>105.193</c:v>
                </c:pt>
                <c:pt idx="62">
                  <c:v>104.682</c:v>
                </c:pt>
                <c:pt idx="63">
                  <c:v>105.8</c:v>
                </c:pt>
                <c:pt idx="64">
                  <c:v>108.027</c:v>
                </c:pt>
                <c:pt idx="65">
                  <c:v>107.08799999999999</c:v>
                </c:pt>
                <c:pt idx="66">
                  <c:v>108.21</c:v>
                </c:pt>
                <c:pt idx="67">
                  <c:v>109.71599999999999</c:v>
                </c:pt>
                <c:pt idx="68">
                  <c:v>107.40300000000001</c:v>
                </c:pt>
                <c:pt idx="69">
                  <c:v>107.361</c:v>
                </c:pt>
                <c:pt idx="70">
                  <c:v>106.53</c:v>
                </c:pt>
                <c:pt idx="71">
                  <c:v>105.48699999999999</c:v>
                </c:pt>
                <c:pt idx="72">
                  <c:v>105.152</c:v>
                </c:pt>
                <c:pt idx="73">
                  <c:v>106</c:v>
                </c:pt>
                <c:pt idx="74">
                  <c:v>105.617</c:v>
                </c:pt>
                <c:pt idx="75">
                  <c:v>105.247</c:v>
                </c:pt>
                <c:pt idx="76">
                  <c:v>108.105</c:v>
                </c:pt>
                <c:pt idx="77">
                  <c:v>107.739</c:v>
                </c:pt>
              </c:numCache>
            </c:numRef>
          </c:val>
          <c:smooth val="0"/>
        </c:ser>
        <c:dLbls>
          <c:showLegendKey val="0"/>
          <c:showVal val="0"/>
          <c:showCatName val="0"/>
          <c:showSerName val="0"/>
          <c:showPercent val="0"/>
          <c:showBubbleSize val="0"/>
        </c:dLbls>
        <c:marker val="1"/>
        <c:smooth val="0"/>
        <c:axId val="136926720"/>
        <c:axId val="136928256"/>
      </c:lineChart>
      <c:catAx>
        <c:axId val="136926720"/>
        <c:scaling>
          <c:orientation val="minMax"/>
        </c:scaling>
        <c:delete val="0"/>
        <c:axPos val="b"/>
        <c:numFmt formatCode="General" sourceLinked="1"/>
        <c:majorTickMark val="out"/>
        <c:minorTickMark val="none"/>
        <c:tickLblPos val="nextTo"/>
        <c:crossAx val="136928256"/>
        <c:crosses val="autoZero"/>
        <c:auto val="1"/>
        <c:lblAlgn val="ctr"/>
        <c:lblOffset val="100"/>
        <c:noMultiLvlLbl val="0"/>
      </c:catAx>
      <c:valAx>
        <c:axId val="136928256"/>
        <c:scaling>
          <c:orientation val="minMax"/>
          <c:min val="80"/>
        </c:scaling>
        <c:delete val="0"/>
        <c:axPos val="l"/>
        <c:majorGridlines/>
        <c:numFmt formatCode="General" sourceLinked="1"/>
        <c:majorTickMark val="out"/>
        <c:minorTickMark val="none"/>
        <c:tickLblPos val="nextTo"/>
        <c:crossAx val="13692672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6.9713820983644648E-2"/>
          <c:y val="0.18674407224520664"/>
          <c:w val="0.89195848874153894"/>
          <c:h val="0.67173979169474229"/>
        </c:manualLayout>
      </c:layout>
      <c:lineChart>
        <c:grouping val="standard"/>
        <c:varyColors val="0"/>
        <c:ser>
          <c:idx val="1"/>
          <c:order val="0"/>
          <c:tx>
            <c:strRef>
              <c:f>'[Unit_Labor_Cost_Data.xlsx]ULC M'!$I$3</c:f>
              <c:strCache>
                <c:ptCount val="1"/>
                <c:pt idx="0">
                  <c:v>ULC-M</c:v>
                </c:pt>
              </c:strCache>
            </c:strRef>
          </c:tx>
          <c:marker>
            <c:symbol val="none"/>
          </c:marker>
          <c:cat>
            <c:numRef>
              <c:f>'[Unit_Labor_Cost_Data.xlsx]ULC M'!$H$4:$H$81</c:f>
              <c:numCache>
                <c:formatCode>General</c:formatCode>
                <c:ptCount val="78"/>
                <c:pt idx="0">
                  <c:v>1992</c:v>
                </c:pt>
                <c:pt idx="4">
                  <c:v>1993</c:v>
                </c:pt>
                <c:pt idx="8">
                  <c:v>1994</c:v>
                </c:pt>
                <c:pt idx="12">
                  <c:v>1995</c:v>
                </c:pt>
                <c:pt idx="16">
                  <c:v>1996</c:v>
                </c:pt>
                <c:pt idx="20">
                  <c:v>1997</c:v>
                </c:pt>
                <c:pt idx="24">
                  <c:v>1998</c:v>
                </c:pt>
                <c:pt idx="28">
                  <c:v>1999</c:v>
                </c:pt>
                <c:pt idx="32">
                  <c:v>2000</c:v>
                </c:pt>
                <c:pt idx="36">
                  <c:v>2001</c:v>
                </c:pt>
                <c:pt idx="40">
                  <c:v>2002</c:v>
                </c:pt>
                <c:pt idx="44">
                  <c:v>2003</c:v>
                </c:pt>
                <c:pt idx="48">
                  <c:v>2004</c:v>
                </c:pt>
                <c:pt idx="52">
                  <c:v>2005</c:v>
                </c:pt>
                <c:pt idx="56">
                  <c:v>2006</c:v>
                </c:pt>
                <c:pt idx="60">
                  <c:v>2007</c:v>
                </c:pt>
                <c:pt idx="64">
                  <c:v>2008</c:v>
                </c:pt>
                <c:pt idx="68">
                  <c:v>2009</c:v>
                </c:pt>
                <c:pt idx="72">
                  <c:v>2010</c:v>
                </c:pt>
                <c:pt idx="76">
                  <c:v>2011</c:v>
                </c:pt>
              </c:numCache>
            </c:numRef>
          </c:cat>
          <c:val>
            <c:numRef>
              <c:f>'[Unit_Labor_Cost_Data.xlsx]ULC M'!$I$4:$I$81</c:f>
              <c:numCache>
                <c:formatCode>General</c:formatCode>
                <c:ptCount val="78"/>
                <c:pt idx="0">
                  <c:v>107.023</c:v>
                </c:pt>
                <c:pt idx="1">
                  <c:v>106.631</c:v>
                </c:pt>
                <c:pt idx="2">
                  <c:v>106.465</c:v>
                </c:pt>
                <c:pt idx="3">
                  <c:v>106.44</c:v>
                </c:pt>
                <c:pt idx="4">
                  <c:v>105.556</c:v>
                </c:pt>
                <c:pt idx="5">
                  <c:v>106.20099999999999</c:v>
                </c:pt>
                <c:pt idx="6">
                  <c:v>106.93600000000001</c:v>
                </c:pt>
                <c:pt idx="7">
                  <c:v>106.601</c:v>
                </c:pt>
                <c:pt idx="8">
                  <c:v>106.40300000000001</c:v>
                </c:pt>
                <c:pt idx="9">
                  <c:v>105.155</c:v>
                </c:pt>
                <c:pt idx="10">
                  <c:v>105.11799999999999</c:v>
                </c:pt>
                <c:pt idx="11">
                  <c:v>104.551</c:v>
                </c:pt>
                <c:pt idx="12">
                  <c:v>101.996</c:v>
                </c:pt>
                <c:pt idx="13">
                  <c:v>102.321</c:v>
                </c:pt>
                <c:pt idx="14">
                  <c:v>102.569</c:v>
                </c:pt>
                <c:pt idx="15">
                  <c:v>102.376</c:v>
                </c:pt>
                <c:pt idx="16">
                  <c:v>100.947</c:v>
                </c:pt>
                <c:pt idx="17">
                  <c:v>100.747</c:v>
                </c:pt>
                <c:pt idx="18">
                  <c:v>100.057</c:v>
                </c:pt>
                <c:pt idx="19">
                  <c:v>99.902000000000001</c:v>
                </c:pt>
                <c:pt idx="20">
                  <c:v>98.247</c:v>
                </c:pt>
                <c:pt idx="21">
                  <c:v>97.885000000000005</c:v>
                </c:pt>
                <c:pt idx="22">
                  <c:v>96.968000000000004</c:v>
                </c:pt>
                <c:pt idx="23">
                  <c:v>97.13</c:v>
                </c:pt>
                <c:pt idx="24">
                  <c:v>97.707999999999998</c:v>
                </c:pt>
                <c:pt idx="25">
                  <c:v>98.623000000000005</c:v>
                </c:pt>
                <c:pt idx="26">
                  <c:v>98.552999999999997</c:v>
                </c:pt>
                <c:pt idx="27">
                  <c:v>97.927999999999997</c:v>
                </c:pt>
                <c:pt idx="28">
                  <c:v>97.659000000000006</c:v>
                </c:pt>
                <c:pt idx="29">
                  <c:v>97.290999999999997</c:v>
                </c:pt>
                <c:pt idx="30">
                  <c:v>98.215999999999994</c:v>
                </c:pt>
                <c:pt idx="31">
                  <c:v>97.924999999999997</c:v>
                </c:pt>
                <c:pt idx="32">
                  <c:v>100.956</c:v>
                </c:pt>
                <c:pt idx="33">
                  <c:v>99.465000000000003</c:v>
                </c:pt>
                <c:pt idx="34">
                  <c:v>101.751</c:v>
                </c:pt>
                <c:pt idx="35">
                  <c:v>101.476</c:v>
                </c:pt>
                <c:pt idx="36">
                  <c:v>102.64700000000001</c:v>
                </c:pt>
                <c:pt idx="37">
                  <c:v>102.873</c:v>
                </c:pt>
                <c:pt idx="38">
                  <c:v>103.01600000000001</c:v>
                </c:pt>
                <c:pt idx="39">
                  <c:v>102.879</c:v>
                </c:pt>
                <c:pt idx="40">
                  <c:v>102.06399999999999</c:v>
                </c:pt>
                <c:pt idx="41">
                  <c:v>101.53</c:v>
                </c:pt>
                <c:pt idx="42">
                  <c:v>100.599</c:v>
                </c:pt>
                <c:pt idx="43">
                  <c:v>100.70399999999999</c:v>
                </c:pt>
                <c:pt idx="44">
                  <c:v>101.96599999999999</c:v>
                </c:pt>
                <c:pt idx="45">
                  <c:v>102.785</c:v>
                </c:pt>
                <c:pt idx="46">
                  <c:v>102.425</c:v>
                </c:pt>
                <c:pt idx="47">
                  <c:v>104.29300000000001</c:v>
                </c:pt>
                <c:pt idx="48">
                  <c:v>99.983999999999995</c:v>
                </c:pt>
                <c:pt idx="49">
                  <c:v>101.10599999999999</c:v>
                </c:pt>
                <c:pt idx="50">
                  <c:v>102.639</c:v>
                </c:pt>
                <c:pt idx="51">
                  <c:v>101.81699999999999</c:v>
                </c:pt>
                <c:pt idx="52">
                  <c:v>99.468000000000004</c:v>
                </c:pt>
                <c:pt idx="53">
                  <c:v>99.768000000000001</c:v>
                </c:pt>
                <c:pt idx="54">
                  <c:v>100.895</c:v>
                </c:pt>
                <c:pt idx="55">
                  <c:v>99.866</c:v>
                </c:pt>
                <c:pt idx="56">
                  <c:v>101.27</c:v>
                </c:pt>
                <c:pt idx="57">
                  <c:v>100.79900000000001</c:v>
                </c:pt>
                <c:pt idx="58">
                  <c:v>100.396</c:v>
                </c:pt>
                <c:pt idx="59">
                  <c:v>101.91</c:v>
                </c:pt>
                <c:pt idx="60">
                  <c:v>101.631</c:v>
                </c:pt>
                <c:pt idx="61">
                  <c:v>100.26600000000001</c:v>
                </c:pt>
                <c:pt idx="62">
                  <c:v>99.625</c:v>
                </c:pt>
                <c:pt idx="63">
                  <c:v>100.31</c:v>
                </c:pt>
                <c:pt idx="64">
                  <c:v>101.645</c:v>
                </c:pt>
                <c:pt idx="65">
                  <c:v>103.46</c:v>
                </c:pt>
                <c:pt idx="66">
                  <c:v>106.26300000000001</c:v>
                </c:pt>
                <c:pt idx="67">
                  <c:v>110.545</c:v>
                </c:pt>
                <c:pt idx="68">
                  <c:v>110.988</c:v>
                </c:pt>
                <c:pt idx="69">
                  <c:v>111.384</c:v>
                </c:pt>
                <c:pt idx="70">
                  <c:v>108.408</c:v>
                </c:pt>
                <c:pt idx="71">
                  <c:v>107.366</c:v>
                </c:pt>
                <c:pt idx="72">
                  <c:v>104.928</c:v>
                </c:pt>
                <c:pt idx="73">
                  <c:v>103.98099999999999</c:v>
                </c:pt>
                <c:pt idx="74">
                  <c:v>103.911</c:v>
                </c:pt>
                <c:pt idx="75">
                  <c:v>103.506</c:v>
                </c:pt>
                <c:pt idx="76">
                  <c:v>105.393</c:v>
                </c:pt>
                <c:pt idx="77">
                  <c:v>105.295</c:v>
                </c:pt>
              </c:numCache>
            </c:numRef>
          </c:val>
          <c:smooth val="0"/>
        </c:ser>
        <c:dLbls>
          <c:showLegendKey val="0"/>
          <c:showVal val="0"/>
          <c:showCatName val="0"/>
          <c:showSerName val="0"/>
          <c:showPercent val="0"/>
          <c:showBubbleSize val="0"/>
        </c:dLbls>
        <c:marker val="1"/>
        <c:smooth val="0"/>
        <c:axId val="136964736"/>
        <c:axId val="137040256"/>
      </c:lineChart>
      <c:catAx>
        <c:axId val="136964736"/>
        <c:scaling>
          <c:orientation val="minMax"/>
        </c:scaling>
        <c:delete val="0"/>
        <c:axPos val="b"/>
        <c:numFmt formatCode="General" sourceLinked="1"/>
        <c:majorTickMark val="out"/>
        <c:minorTickMark val="none"/>
        <c:tickLblPos val="nextTo"/>
        <c:txPr>
          <a:bodyPr rot="-1800000"/>
          <a:lstStyle/>
          <a:p>
            <a:pPr>
              <a:defRPr/>
            </a:pPr>
            <a:endParaRPr lang="en-US"/>
          </a:p>
        </c:txPr>
        <c:crossAx val="137040256"/>
        <c:crosses val="autoZero"/>
        <c:auto val="1"/>
        <c:lblAlgn val="ctr"/>
        <c:lblOffset val="100"/>
        <c:noMultiLvlLbl val="0"/>
      </c:catAx>
      <c:valAx>
        <c:axId val="137040256"/>
        <c:scaling>
          <c:orientation val="minMax"/>
          <c:max val="120"/>
          <c:min val="80"/>
        </c:scaling>
        <c:delete val="0"/>
        <c:axPos val="l"/>
        <c:majorGridlines/>
        <c:numFmt formatCode="General" sourceLinked="1"/>
        <c:majorTickMark val="out"/>
        <c:minorTickMark val="none"/>
        <c:tickLblPos val="nextTo"/>
        <c:crossAx val="13696473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9CDB825-4D92-41D4-B4F2-EA491D28D46F}" type="datetimeFigureOut">
              <a:rPr lang="en-US" smtClean="0"/>
              <a:t>3/11/2016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954FCB-AA19-4937-95D7-645B470AF4AE}" type="slidenum">
              <a:rPr lang="en-US" smtClean="0"/>
              <a:t>‹#›</a:t>
            </a:fld>
            <a:endParaRPr lang="en-US"/>
          </a:p>
        </p:txBody>
      </p:sp>
    </p:spTree>
    <p:extLst>
      <p:ext uri="{BB962C8B-B14F-4D97-AF65-F5344CB8AC3E}">
        <p14:creationId xmlns:p14="http://schemas.microsoft.com/office/powerpoint/2010/main" val="521116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C4B730-0A83-4A5C-869F-B01EDFBCACBD}" type="datetimeFigureOut">
              <a:rPr lang="en-US" smtClean="0"/>
              <a:t>3/11/2016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2FC38B-C14C-46A5-B9E8-C6E7BBD3BA32}" type="slidenum">
              <a:rPr lang="en-US" smtClean="0"/>
              <a:t>‹#›</a:t>
            </a:fld>
            <a:endParaRPr lang="en-US"/>
          </a:p>
        </p:txBody>
      </p:sp>
    </p:spTree>
    <p:extLst>
      <p:ext uri="{BB962C8B-B14F-4D97-AF65-F5344CB8AC3E}">
        <p14:creationId xmlns:p14="http://schemas.microsoft.com/office/powerpoint/2010/main" val="2882927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2001 and 2007-2009 recession have been called jobless recoveries</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3</a:t>
            </a:fld>
            <a:endParaRPr lang="en-US"/>
          </a:p>
        </p:txBody>
      </p:sp>
    </p:spTree>
    <p:extLst>
      <p:ext uri="{BB962C8B-B14F-4D97-AF65-F5344CB8AC3E}">
        <p14:creationId xmlns:p14="http://schemas.microsoft.com/office/powerpoint/2010/main" val="2208166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Relative factor prices have changed,</a:t>
            </a:r>
            <a:r>
              <a:rPr lang="en-US" baseline="0" dirty="0" smtClean="0"/>
              <a:t> and as a result, equipment purchases rose relative to employment.</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4</a:t>
            </a:fld>
            <a:endParaRPr lang="en-US"/>
          </a:p>
        </p:txBody>
      </p:sp>
    </p:spTree>
    <p:extLst>
      <p:ext uri="{BB962C8B-B14F-4D97-AF65-F5344CB8AC3E}">
        <p14:creationId xmlns:p14="http://schemas.microsoft.com/office/powerpoint/2010/main" val="45335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terms of recovery in general, employment</a:t>
            </a:r>
            <a:r>
              <a:rPr lang="en-US" baseline="0" dirty="0" smtClean="0"/>
              <a:t> relative to the eligible population has barely moved since 2009.</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5</a:t>
            </a:fld>
            <a:endParaRPr lang="en-US"/>
          </a:p>
        </p:txBody>
      </p:sp>
    </p:spTree>
    <p:extLst>
      <p:ext uri="{BB962C8B-B14F-4D97-AF65-F5344CB8AC3E}">
        <p14:creationId xmlns:p14="http://schemas.microsoft.com/office/powerpoint/2010/main" val="89932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Manufacturing</a:t>
            </a:r>
            <a:r>
              <a:rPr lang="en-US" baseline="0" dirty="0" smtClean="0"/>
              <a:t> employment has declined since 1955 with the rate of decline increasing during recessions.</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12</a:t>
            </a:fld>
            <a:endParaRPr lang="en-US"/>
          </a:p>
        </p:txBody>
      </p:sp>
    </p:spTree>
    <p:extLst>
      <p:ext uri="{BB962C8B-B14F-4D97-AF65-F5344CB8AC3E}">
        <p14:creationId xmlns:p14="http://schemas.microsoft.com/office/powerpoint/2010/main" val="339484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rapid</a:t>
            </a:r>
            <a:r>
              <a:rPr lang="en-US" baseline="0" dirty="0" smtClean="0"/>
              <a:t> decline in the 1990s which coincided with large increases in employment, and the rise from 2007 to 2010.</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13</a:t>
            </a:fld>
            <a:endParaRPr lang="en-US"/>
          </a:p>
        </p:txBody>
      </p:sp>
    </p:spTree>
    <p:extLst>
      <p:ext uri="{BB962C8B-B14F-4D97-AF65-F5344CB8AC3E}">
        <p14:creationId xmlns:p14="http://schemas.microsoft.com/office/powerpoint/2010/main" val="2692811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cost of borrowing firms</a:t>
            </a:r>
            <a:r>
              <a:rPr lang="en-US" baseline="0" dirty="0" smtClean="0"/>
              <a:t> face is not closely linked to the Federal Funds market rate of interest, especially since 2000.</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16</a:t>
            </a:fld>
            <a:endParaRPr lang="en-US"/>
          </a:p>
        </p:txBody>
      </p:sp>
    </p:spTree>
    <p:extLst>
      <p:ext uri="{BB962C8B-B14F-4D97-AF65-F5344CB8AC3E}">
        <p14:creationId xmlns:p14="http://schemas.microsoft.com/office/powerpoint/2010/main" val="4276745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terms with negative signs yield a decline of 1750.2 while the positive adds 1654.0 for a net loss of 96.2</a:t>
            </a:r>
            <a:r>
              <a:rPr lang="en-US" baseline="0" dirty="0" smtClean="0"/>
              <a:t> (thousand)</a:t>
            </a:r>
            <a:endParaRPr lang="en-US" dirty="0"/>
          </a:p>
        </p:txBody>
      </p:sp>
      <p:sp>
        <p:nvSpPr>
          <p:cNvPr id="4" name="Slide Number Placeholder 3"/>
          <p:cNvSpPr>
            <a:spLocks noGrp="1"/>
          </p:cNvSpPr>
          <p:nvPr>
            <p:ph type="sldNum" sz="quarter" idx="10"/>
          </p:nvPr>
        </p:nvSpPr>
        <p:spPr/>
        <p:txBody>
          <a:bodyPr/>
          <a:lstStyle/>
          <a:p>
            <a:fld id="{892FC38B-C14C-46A5-B9E8-C6E7BBD3BA32}" type="slidenum">
              <a:rPr lang="en-US" smtClean="0"/>
              <a:t>17</a:t>
            </a:fld>
            <a:endParaRPr lang="en-US"/>
          </a:p>
        </p:txBody>
      </p:sp>
    </p:spTree>
    <p:extLst>
      <p:ext uri="{BB962C8B-B14F-4D97-AF65-F5344CB8AC3E}">
        <p14:creationId xmlns:p14="http://schemas.microsoft.com/office/powerpoint/2010/main" val="481495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66F9-41C7-4741-B7B7-F53E92904616}"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377646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66F9-41C7-4741-B7B7-F53E92904616}"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329580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66F9-41C7-4741-B7B7-F53E92904616}"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274174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66F9-41C7-4741-B7B7-F53E92904616}"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41912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66F9-41C7-4741-B7B7-F53E92904616}"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13388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66F9-41C7-4741-B7B7-F53E92904616}"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3657014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66F9-41C7-4741-B7B7-F53E92904616}" type="datetimeFigureOut">
              <a:rPr lang="en-US" smtClean="0"/>
              <a:t>3/11/2016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221638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66F9-41C7-4741-B7B7-F53E92904616}"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40317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66F9-41C7-4741-B7B7-F53E92904616}" type="datetimeFigureOut">
              <a:rPr lang="en-US" smtClean="0"/>
              <a:t>3/11/2016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27195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66F9-41C7-4741-B7B7-F53E92904616}"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3132287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66F9-41C7-4741-B7B7-F53E92904616}"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F7F66-C18C-44EF-93C2-5B27B5F50662}" type="slidenum">
              <a:rPr lang="en-US" smtClean="0"/>
              <a:t>‹#›</a:t>
            </a:fld>
            <a:endParaRPr lang="en-US"/>
          </a:p>
        </p:txBody>
      </p:sp>
    </p:spTree>
    <p:extLst>
      <p:ext uri="{BB962C8B-B14F-4D97-AF65-F5344CB8AC3E}">
        <p14:creationId xmlns:p14="http://schemas.microsoft.com/office/powerpoint/2010/main" val="271047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66F9-41C7-4741-B7B7-F53E92904616}" type="datetimeFigureOut">
              <a:rPr lang="en-US" smtClean="0"/>
              <a:t>3/11/2016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F7F66-C18C-44EF-93C2-5B27B5F50662}" type="slidenum">
              <a:rPr lang="en-US" smtClean="0"/>
              <a:t>‹#›</a:t>
            </a:fld>
            <a:endParaRPr lang="en-US"/>
          </a:p>
        </p:txBody>
      </p:sp>
    </p:spTree>
    <p:extLst>
      <p:ext uri="{BB962C8B-B14F-4D97-AF65-F5344CB8AC3E}">
        <p14:creationId xmlns:p14="http://schemas.microsoft.com/office/powerpoint/2010/main" val="892583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133599"/>
          </a:xfrm>
        </p:spPr>
        <p:txBody>
          <a:bodyPr>
            <a:normAutofit/>
          </a:bodyPr>
          <a:lstStyle/>
          <a:p>
            <a:r>
              <a:rPr lang="en-US" dirty="0" smtClean="0"/>
              <a:t>Employment in Manufacturing and Monetary Policy: Cyclical and Structural Factors</a:t>
            </a:r>
            <a:endParaRPr lang="en-US" dirty="0"/>
          </a:p>
        </p:txBody>
      </p:sp>
      <p:sp>
        <p:nvSpPr>
          <p:cNvPr id="3" name="Subtitle 2"/>
          <p:cNvSpPr>
            <a:spLocks noGrp="1"/>
          </p:cNvSpPr>
          <p:nvPr>
            <p:ph type="subTitle" idx="1"/>
          </p:nvPr>
        </p:nvSpPr>
        <p:spPr>
          <a:xfrm>
            <a:off x="1371600" y="3429000"/>
            <a:ext cx="6400800" cy="2895600"/>
          </a:xfrm>
        </p:spPr>
        <p:txBody>
          <a:bodyPr>
            <a:normAutofit fontScale="85000" lnSpcReduction="20000"/>
          </a:bodyPr>
          <a:lstStyle/>
          <a:p>
            <a:r>
              <a:rPr lang="en-US" dirty="0" smtClean="0"/>
              <a:t>International Atlantic Economic Society</a:t>
            </a:r>
          </a:p>
          <a:p>
            <a:r>
              <a:rPr lang="en-US" dirty="0" smtClean="0"/>
              <a:t>Lisbon Conference</a:t>
            </a:r>
          </a:p>
          <a:p>
            <a:r>
              <a:rPr lang="en-US" dirty="0" smtClean="0"/>
              <a:t>March 17, 2016</a:t>
            </a:r>
          </a:p>
          <a:p>
            <a:endParaRPr lang="en-US" dirty="0"/>
          </a:p>
          <a:p>
            <a:r>
              <a:rPr lang="en-US" dirty="0" smtClean="0"/>
              <a:t>Merton Finkler, </a:t>
            </a:r>
            <a:r>
              <a:rPr lang="en-US" dirty="0" err="1" smtClean="0"/>
              <a:t>Ph.D</a:t>
            </a:r>
            <a:endParaRPr lang="en-US" dirty="0" smtClean="0"/>
          </a:p>
          <a:p>
            <a:r>
              <a:rPr lang="en-US" dirty="0" smtClean="0"/>
              <a:t>Professor of Economics</a:t>
            </a:r>
          </a:p>
          <a:p>
            <a:r>
              <a:rPr lang="en-US" dirty="0" smtClean="0"/>
              <a:t>Lawrence University</a:t>
            </a:r>
          </a:p>
        </p:txBody>
      </p:sp>
    </p:spTree>
    <p:extLst>
      <p:ext uri="{BB962C8B-B14F-4D97-AF65-F5344CB8AC3E}">
        <p14:creationId xmlns:p14="http://schemas.microsoft.com/office/powerpoint/2010/main" val="169643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to be Estimated</a:t>
            </a:r>
            <a:endParaRPr lang="en-US" dirty="0"/>
          </a:p>
        </p:txBody>
      </p:sp>
      <p:sp>
        <p:nvSpPr>
          <p:cNvPr id="3" name="Content Placeholder 2"/>
          <p:cNvSpPr>
            <a:spLocks noGrp="1"/>
          </p:cNvSpPr>
          <p:nvPr>
            <p:ph idx="1"/>
          </p:nvPr>
        </p:nvSpPr>
        <p:spPr>
          <a:xfrm>
            <a:off x="152400" y="1600200"/>
            <a:ext cx="8763000" cy="5105400"/>
          </a:xfrm>
        </p:spPr>
        <p:txBody>
          <a:bodyPr>
            <a:normAutofit fontScale="92500" lnSpcReduction="10000"/>
          </a:bodyPr>
          <a:lstStyle/>
          <a:p>
            <a:pPr marL="0" indent="0" algn="just">
              <a:lnSpc>
                <a:spcPct val="115000"/>
              </a:lnSpc>
              <a:spcBef>
                <a:spcPts val="0"/>
              </a:spcBef>
              <a:spcAft>
                <a:spcPts val="1000"/>
              </a:spcAft>
              <a:buNone/>
            </a:pPr>
            <a:r>
              <a:rPr lang="en-US" b="1" dirty="0"/>
              <a:t>Net Job </a:t>
            </a:r>
            <a:r>
              <a:rPr lang="en-US" b="1" dirty="0" err="1" smtClean="0"/>
              <a:t>Gains</a:t>
            </a:r>
            <a:r>
              <a:rPr lang="en-US" b="1" baseline="-25000" dirty="0" err="1" smtClean="0"/>
              <a:t>t</a:t>
            </a:r>
            <a:r>
              <a:rPr lang="en-US" b="1" dirty="0" smtClean="0"/>
              <a:t> </a:t>
            </a:r>
            <a:r>
              <a:rPr lang="en-US" b="1" dirty="0"/>
              <a:t>= constant + α</a:t>
            </a:r>
            <a:r>
              <a:rPr lang="en-US" b="1" dirty="0" smtClean="0"/>
              <a:t>*(Unit Labor </a:t>
            </a:r>
            <a:r>
              <a:rPr lang="en-US" b="1" dirty="0" err="1" smtClean="0"/>
              <a:t>Cost</a:t>
            </a:r>
            <a:r>
              <a:rPr lang="en-US" b="1" baseline="-25000" dirty="0" err="1" smtClean="0"/>
              <a:t>t</a:t>
            </a:r>
            <a:r>
              <a:rPr lang="en-US" b="1" dirty="0"/>
              <a:t>) + β*(Price of </a:t>
            </a:r>
            <a:r>
              <a:rPr lang="en-US" b="1" dirty="0" err="1" smtClean="0"/>
              <a:t>Equipment</a:t>
            </a:r>
            <a:r>
              <a:rPr lang="en-US" b="1" baseline="-25000" dirty="0" err="1" smtClean="0"/>
              <a:t>t</a:t>
            </a:r>
            <a:r>
              <a:rPr lang="en-US" b="1" dirty="0"/>
              <a:t>) +γ*(Value </a:t>
            </a:r>
            <a:r>
              <a:rPr lang="en-US" b="1" dirty="0" err="1" smtClean="0"/>
              <a:t>Added</a:t>
            </a:r>
            <a:r>
              <a:rPr lang="en-US" b="1" baseline="-25000" dirty="0" err="1" smtClean="0"/>
              <a:t>t</a:t>
            </a:r>
            <a:r>
              <a:rPr lang="en-US" b="1" dirty="0"/>
              <a:t>) + δ*(Borrowing </a:t>
            </a:r>
            <a:r>
              <a:rPr lang="en-US" b="1" dirty="0" err="1"/>
              <a:t>Rate</a:t>
            </a:r>
            <a:r>
              <a:rPr lang="en-US" b="1" baseline="-25000" dirty="0" err="1"/>
              <a:t>t</a:t>
            </a:r>
            <a:r>
              <a:rPr lang="en-US" b="1" dirty="0"/>
              <a:t>) + </a:t>
            </a:r>
            <a:r>
              <a:rPr lang="en-US" b="1" dirty="0">
                <a:sym typeface="Symbol"/>
              </a:rPr>
              <a:t></a:t>
            </a:r>
            <a:r>
              <a:rPr lang="en-US" b="1" dirty="0"/>
              <a:t>*(Price of </a:t>
            </a:r>
            <a:r>
              <a:rPr lang="en-US" b="1" dirty="0" err="1"/>
              <a:t>Capital</a:t>
            </a:r>
            <a:r>
              <a:rPr lang="en-US" b="1" baseline="-25000" dirty="0" err="1"/>
              <a:t>t</a:t>
            </a:r>
            <a:r>
              <a:rPr lang="en-US" b="1" dirty="0"/>
              <a:t>*Borrowing </a:t>
            </a:r>
            <a:r>
              <a:rPr lang="en-US" b="1" dirty="0" err="1"/>
              <a:t>Rate</a:t>
            </a:r>
            <a:r>
              <a:rPr lang="en-US" b="1" baseline="-25000" dirty="0" err="1"/>
              <a:t>t</a:t>
            </a:r>
            <a:r>
              <a:rPr lang="en-US" b="1" dirty="0"/>
              <a:t>) + μ*(</a:t>
            </a:r>
            <a:r>
              <a:rPr lang="en-US" b="1" dirty="0" err="1"/>
              <a:t>Fedfunds</a:t>
            </a:r>
            <a:r>
              <a:rPr lang="en-US" b="1" baseline="-25000" dirty="0" err="1"/>
              <a:t>t</a:t>
            </a:r>
            <a:r>
              <a:rPr lang="en-US" b="1" dirty="0"/>
              <a:t>) + </a:t>
            </a:r>
            <a:r>
              <a:rPr lang="en-US" b="1" dirty="0" err="1" smtClean="0"/>
              <a:t>ε</a:t>
            </a:r>
            <a:r>
              <a:rPr lang="en-US" b="1" baseline="-25000" dirty="0" err="1" smtClean="0"/>
              <a:t>t</a:t>
            </a:r>
            <a:r>
              <a:rPr lang="en-US" b="1" dirty="0" smtClean="0"/>
              <a:t> </a:t>
            </a:r>
            <a:endParaRPr lang="en-US" dirty="0"/>
          </a:p>
          <a:p>
            <a:pPr marL="0" marR="0" indent="0" algn="just">
              <a:lnSpc>
                <a:spcPct val="115000"/>
              </a:lnSpc>
              <a:spcBef>
                <a:spcPts val="0"/>
              </a:spcBef>
              <a:spcAft>
                <a:spcPts val="1000"/>
              </a:spcAft>
              <a:buNone/>
            </a:pPr>
            <a:r>
              <a:rPr lang="en-US" dirty="0" smtClean="0">
                <a:effectLst/>
                <a:latin typeface="Times New Roman"/>
                <a:ea typeface="Calibri"/>
                <a:cs typeface="Times New Roman"/>
              </a:rPr>
              <a:t>where t reflects the specific time period.</a:t>
            </a:r>
          </a:p>
          <a:p>
            <a:pPr algn="just">
              <a:lnSpc>
                <a:spcPct val="115000"/>
              </a:lnSpc>
              <a:spcBef>
                <a:spcPts val="0"/>
              </a:spcBef>
              <a:spcAft>
                <a:spcPts val="1000"/>
              </a:spcAft>
            </a:pPr>
            <a:r>
              <a:rPr lang="en-US" dirty="0" smtClean="0">
                <a:latin typeface="Times New Roman"/>
                <a:ea typeface="Calibri"/>
                <a:cs typeface="Times New Roman"/>
              </a:rPr>
              <a:t>Specifications are based on cost of adjustment with lags for ULC, price of equipment, and value added</a:t>
            </a:r>
          </a:p>
          <a:p>
            <a:pPr algn="just">
              <a:lnSpc>
                <a:spcPct val="115000"/>
              </a:lnSpc>
              <a:spcBef>
                <a:spcPts val="0"/>
              </a:spcBef>
              <a:spcAft>
                <a:spcPts val="1000"/>
              </a:spcAft>
            </a:pPr>
            <a:r>
              <a:rPr lang="en-US" dirty="0" smtClean="0">
                <a:latin typeface="Times New Roman"/>
                <a:ea typeface="Calibri"/>
                <a:cs typeface="Times New Roman"/>
              </a:rPr>
              <a:t>Various lag structures without much change</a:t>
            </a:r>
          </a:p>
          <a:p>
            <a:pPr algn="just">
              <a:lnSpc>
                <a:spcPct val="115000"/>
              </a:lnSpc>
              <a:spcBef>
                <a:spcPts val="0"/>
              </a:spcBef>
              <a:spcAft>
                <a:spcPts val="1000"/>
              </a:spcAft>
            </a:pPr>
            <a:r>
              <a:rPr lang="en-US" dirty="0" smtClean="0">
                <a:latin typeface="Times New Roman"/>
                <a:ea typeface="Calibri"/>
                <a:cs typeface="Times New Roman"/>
              </a:rPr>
              <a:t>Regression based on data from Q3:1992 to Q1:2012</a:t>
            </a:r>
            <a:endParaRPr lang="en-US" dirty="0">
              <a:ea typeface="Calibri"/>
              <a:cs typeface="Times New Roman"/>
            </a:endParaRPr>
          </a:p>
          <a:p>
            <a:endParaRPr lang="en-US" dirty="0"/>
          </a:p>
        </p:txBody>
      </p:sp>
    </p:spTree>
    <p:extLst>
      <p:ext uri="{BB962C8B-B14F-4D97-AF65-F5344CB8AC3E}">
        <p14:creationId xmlns:p14="http://schemas.microsoft.com/office/powerpoint/2010/main" val="12922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Quarterly changes in manufacturing employment – Business Employment Dynamics Survey , not monthly household or payroll surveys (all BLS surveys). Series began in Q3:1992 and represents 98% of employment </a:t>
            </a:r>
            <a:r>
              <a:rPr lang="en-US" dirty="0"/>
              <a:t>o</a:t>
            </a:r>
            <a:r>
              <a:rPr lang="en-US" dirty="0" smtClean="0"/>
              <a:t>n private, non-farm payrolls</a:t>
            </a:r>
          </a:p>
          <a:p>
            <a:r>
              <a:rPr lang="en-US" dirty="0" smtClean="0"/>
              <a:t>BEA provides quarterly price index for equipment </a:t>
            </a:r>
          </a:p>
          <a:p>
            <a:r>
              <a:rPr lang="en-US" dirty="0" smtClean="0"/>
              <a:t>BLS provides a monthly unit labor cost index – middle month selected</a:t>
            </a:r>
          </a:p>
          <a:p>
            <a:r>
              <a:rPr lang="en-US" dirty="0" smtClean="0"/>
              <a:t>BEA calculates value added by industry on an annual basis – smoothed to generate quarterly entries</a:t>
            </a:r>
          </a:p>
          <a:p>
            <a:r>
              <a:rPr lang="en-US" dirty="0" smtClean="0"/>
              <a:t>Moody’s interest rate on bonds rated Baa (available daily, used middle month) – to represent borrowing rate </a:t>
            </a:r>
            <a:endParaRPr lang="en-US" dirty="0"/>
          </a:p>
          <a:p>
            <a:r>
              <a:rPr lang="en-US" dirty="0" smtClean="0"/>
              <a:t>Fed funds rate – middle month selected</a:t>
            </a:r>
            <a:endParaRPr lang="en-US" dirty="0"/>
          </a:p>
        </p:txBody>
      </p:sp>
    </p:spTree>
    <p:extLst>
      <p:ext uri="{BB962C8B-B14F-4D97-AF65-F5344CB8AC3E}">
        <p14:creationId xmlns:p14="http://schemas.microsoft.com/office/powerpoint/2010/main" val="766859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Indices of Employment by Sector </a:t>
            </a:r>
            <a:br>
              <a:rPr lang="en-US" dirty="0" smtClean="0"/>
            </a:br>
            <a:r>
              <a:rPr lang="en-US" dirty="0" smtClean="0"/>
              <a:t>– </a:t>
            </a:r>
            <a:r>
              <a:rPr lang="en-US" sz="3600" dirty="0" smtClean="0"/>
              <a:t>St. Louis Federal Reserve Annual Report 2010</a:t>
            </a:r>
            <a:endParaRPr lang="en-US" sz="3600"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685800" y="1720056"/>
            <a:ext cx="7543800" cy="4286250"/>
          </a:xfrm>
          <a:prstGeom prst="rect">
            <a:avLst/>
          </a:prstGeom>
        </p:spPr>
      </p:pic>
    </p:spTree>
    <p:extLst>
      <p:ext uri="{BB962C8B-B14F-4D97-AF65-F5344CB8AC3E}">
        <p14:creationId xmlns:p14="http://schemas.microsoft.com/office/powerpoint/2010/main" val="2997945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Labor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0058651"/>
              </p:ext>
            </p:extLst>
          </p:nvPr>
        </p:nvGraphicFramePr>
        <p:xfrm>
          <a:off x="457200" y="1600200"/>
          <a:ext cx="39624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2969145678"/>
              </p:ext>
            </p:extLst>
          </p:nvPr>
        </p:nvGraphicFramePr>
        <p:xfrm>
          <a:off x="4410075" y="1524000"/>
          <a:ext cx="4733925" cy="449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494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Manufacturing</a:t>
            </a:r>
            <a:endParaRPr lang="en-US" dirty="0"/>
          </a:p>
        </p:txBody>
      </p:sp>
      <p:sp>
        <p:nvSpPr>
          <p:cNvPr id="3" name="Content Placeholder 2"/>
          <p:cNvSpPr>
            <a:spLocks noGrp="1"/>
          </p:cNvSpPr>
          <p:nvPr>
            <p:ph idx="1"/>
          </p:nvPr>
        </p:nvSpPr>
        <p:spPr/>
        <p:txBody>
          <a:bodyPr>
            <a:normAutofit/>
          </a:bodyPr>
          <a:lstStyle/>
          <a:p>
            <a:r>
              <a:rPr lang="en-US" dirty="0" smtClean="0"/>
              <a:t>Manufacturing accounts </a:t>
            </a:r>
            <a:r>
              <a:rPr lang="en-US" dirty="0"/>
              <a:t>for about </a:t>
            </a:r>
            <a:r>
              <a:rPr lang="en-US" dirty="0" smtClean="0"/>
              <a:t>8.7% </a:t>
            </a:r>
            <a:r>
              <a:rPr lang="en-US" dirty="0"/>
              <a:t>of </a:t>
            </a:r>
            <a:r>
              <a:rPr lang="en-US" dirty="0" smtClean="0"/>
              <a:t>non-farm employment </a:t>
            </a:r>
            <a:r>
              <a:rPr lang="en-US" dirty="0"/>
              <a:t>and </a:t>
            </a:r>
            <a:r>
              <a:rPr lang="en-US" dirty="0" smtClean="0"/>
              <a:t>12.1% </a:t>
            </a:r>
            <a:r>
              <a:rPr lang="en-US" dirty="0"/>
              <a:t>of </a:t>
            </a:r>
            <a:r>
              <a:rPr lang="en-US" dirty="0" smtClean="0"/>
              <a:t>gross domestic product.</a:t>
            </a:r>
          </a:p>
          <a:p>
            <a:r>
              <a:rPr lang="en-US" dirty="0" smtClean="0"/>
              <a:t>Labor demand decision-making includes response to the ratio of the labor compensation divided by labor productivity = unit labor cost.</a:t>
            </a:r>
          </a:p>
          <a:p>
            <a:endParaRPr lang="en-US" dirty="0"/>
          </a:p>
        </p:txBody>
      </p:sp>
    </p:spTree>
    <p:extLst>
      <p:ext uri="{BB962C8B-B14F-4D97-AF65-F5344CB8AC3E}">
        <p14:creationId xmlns:p14="http://schemas.microsoft.com/office/powerpoint/2010/main" val="2675467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Manufacturing Sector Regression Analysis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910750"/>
              </p:ext>
            </p:extLst>
          </p:nvPr>
        </p:nvGraphicFramePr>
        <p:xfrm>
          <a:off x="152400" y="914399"/>
          <a:ext cx="8763000" cy="4819691"/>
        </p:xfrm>
        <a:graphic>
          <a:graphicData uri="http://schemas.openxmlformats.org/drawingml/2006/table">
            <a:tbl>
              <a:tblPr firstRow="1" firstCol="1" bandRow="1">
                <a:tableStyleId>{5C22544A-7EE6-4342-B048-85BDC9FD1C3A}</a:tableStyleId>
              </a:tblPr>
              <a:tblGrid>
                <a:gridCol w="2190750"/>
                <a:gridCol w="2190750"/>
                <a:gridCol w="2190750"/>
                <a:gridCol w="2190750"/>
              </a:tblGrid>
              <a:tr h="1214411">
                <a:tc>
                  <a:txBody>
                    <a:bodyPr/>
                    <a:lstStyle/>
                    <a:p>
                      <a:pPr marL="0" marR="0" algn="just">
                        <a:lnSpc>
                          <a:spcPct val="115000"/>
                        </a:lnSpc>
                        <a:spcBef>
                          <a:spcPts val="0"/>
                        </a:spcBef>
                        <a:spcAft>
                          <a:spcPts val="0"/>
                        </a:spcAft>
                      </a:pPr>
                      <a:r>
                        <a:rPr lang="en-US" sz="1200" dirty="0">
                          <a:effectLst/>
                        </a:rPr>
                        <a:t>Dependent Variable:   M_NJOBCH</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Times New Roman"/>
                      </a:endParaRPr>
                    </a:p>
                  </a:txBody>
                  <a:tcPr marL="68580" marR="68580" marT="0" marB="0" anchor="ctr"/>
                </a:tc>
              </a:tr>
              <a:tr h="388681">
                <a:tc>
                  <a:txBody>
                    <a:bodyPr/>
                    <a:lstStyle/>
                    <a:p>
                      <a:pPr marL="0" marR="0" algn="just">
                        <a:lnSpc>
                          <a:spcPct val="115000"/>
                        </a:lnSpc>
                        <a:spcBef>
                          <a:spcPts val="0"/>
                        </a:spcBef>
                        <a:spcAft>
                          <a:spcPts val="0"/>
                        </a:spcAft>
                      </a:pPr>
                      <a:r>
                        <a:rPr lang="en-US" sz="1200" dirty="0" smtClean="0">
                          <a:effectLst/>
                        </a:rPr>
                        <a:t>Unit labor cost </a:t>
                      </a:r>
                      <a:r>
                        <a:rPr lang="en-US" sz="1200" baseline="0" dirty="0" smtClean="0">
                          <a:effectLst/>
                        </a:rPr>
                        <a:t>(1Q lag</a:t>
                      </a:r>
                      <a:r>
                        <a:rPr lang="en-US" sz="1200" dirty="0" smtClean="0">
                          <a:effectLst/>
                        </a:rPr>
                        <a:t>)</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NA</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-19.1 (9.8)*</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-24.9 (9.2)**</a:t>
                      </a:r>
                      <a:endParaRPr lang="en-US" sz="1100" dirty="0">
                        <a:effectLst/>
                        <a:latin typeface="Calibri"/>
                      </a:endParaRPr>
                    </a:p>
                  </a:txBody>
                  <a:tcPr marL="68580" marR="68580" marT="0" marB="0"/>
                </a:tc>
              </a:tr>
              <a:tr h="388681">
                <a:tc>
                  <a:txBody>
                    <a:bodyPr/>
                    <a:lstStyle/>
                    <a:p>
                      <a:pPr marL="0" marR="0" algn="just">
                        <a:lnSpc>
                          <a:spcPct val="115000"/>
                        </a:lnSpc>
                        <a:spcBef>
                          <a:spcPts val="0"/>
                        </a:spcBef>
                        <a:spcAft>
                          <a:spcPts val="0"/>
                        </a:spcAft>
                      </a:pPr>
                      <a:r>
                        <a:rPr lang="en-US" sz="1200" dirty="0" smtClean="0">
                          <a:effectLst/>
                        </a:rPr>
                        <a:t>Value Added (1Q</a:t>
                      </a:r>
                      <a:r>
                        <a:rPr lang="en-US" sz="1200" baseline="0" dirty="0" smtClean="0">
                          <a:effectLst/>
                        </a:rPr>
                        <a:t> lag)</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-.033 (.018)</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-.030 (.017)</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-.014 (.015)</a:t>
                      </a:r>
                      <a:endParaRPr lang="en-US" sz="1100" dirty="0">
                        <a:effectLst/>
                        <a:latin typeface="Calibri"/>
                        <a:ea typeface="Calibri"/>
                        <a:cs typeface="Times New Roman"/>
                      </a:endParaRPr>
                    </a:p>
                  </a:txBody>
                  <a:tcPr marL="68580" marR="68580" marT="0" marB="0"/>
                </a:tc>
              </a:tr>
              <a:tr h="388681">
                <a:tc>
                  <a:txBody>
                    <a:bodyPr/>
                    <a:lstStyle/>
                    <a:p>
                      <a:pPr marL="0" marR="0" algn="just">
                        <a:lnSpc>
                          <a:spcPct val="115000"/>
                        </a:lnSpc>
                        <a:spcBef>
                          <a:spcPts val="0"/>
                        </a:spcBef>
                        <a:spcAft>
                          <a:spcPts val="0"/>
                        </a:spcAft>
                      </a:pPr>
                      <a:r>
                        <a:rPr lang="en-US" sz="1200" dirty="0" smtClean="0">
                          <a:effectLst/>
                        </a:rPr>
                        <a:t>Value Added (2Q</a:t>
                      </a:r>
                      <a:r>
                        <a:rPr lang="en-US" sz="1200" baseline="0" dirty="0" smtClean="0">
                          <a:effectLst/>
                        </a:rPr>
                        <a:t> lag)</a:t>
                      </a: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.035 (.026)</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.040 (.019)*</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.026 (.018)</a:t>
                      </a:r>
                      <a:endParaRPr lang="en-US" sz="1100" dirty="0">
                        <a:effectLst/>
                        <a:latin typeface="Calibri"/>
                      </a:endParaRPr>
                    </a:p>
                  </a:txBody>
                  <a:tcPr marL="68580" marR="68580" marT="0" marB="0"/>
                </a:tc>
              </a:tr>
              <a:tr h="388681">
                <a:tc>
                  <a:txBody>
                    <a:bodyPr/>
                    <a:lstStyle/>
                    <a:p>
                      <a:pPr marL="0" marR="0" algn="just">
                        <a:lnSpc>
                          <a:spcPct val="115000"/>
                        </a:lnSpc>
                        <a:spcBef>
                          <a:spcPts val="0"/>
                        </a:spcBef>
                        <a:spcAft>
                          <a:spcPts val="0"/>
                        </a:spcAft>
                      </a:pPr>
                      <a:r>
                        <a:rPr lang="en-US" sz="1200" dirty="0" smtClean="0">
                          <a:effectLst/>
                        </a:rPr>
                        <a:t>Eqpt</a:t>
                      </a:r>
                      <a:r>
                        <a:rPr lang="en-US" sz="1200" baseline="0" dirty="0" smtClean="0">
                          <a:effectLst/>
                        </a:rPr>
                        <a:t> Prices (1Q lag)</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-54.39 (20.85)**</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-20.9 (4.27)**</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-61.0 (20.9)**</a:t>
                      </a:r>
                      <a:endParaRPr lang="en-US" sz="1100" dirty="0">
                        <a:effectLst/>
                        <a:latin typeface="Calibri"/>
                      </a:endParaRPr>
                    </a:p>
                  </a:txBody>
                  <a:tcPr marL="68580" marR="68580" marT="0" marB="0"/>
                </a:tc>
              </a:tr>
              <a:tr h="388681">
                <a:tc>
                  <a:txBody>
                    <a:bodyPr/>
                    <a:lstStyle/>
                    <a:p>
                      <a:pPr marL="0" marR="0" algn="just">
                        <a:lnSpc>
                          <a:spcPct val="115000"/>
                        </a:lnSpc>
                        <a:spcBef>
                          <a:spcPts val="0"/>
                        </a:spcBef>
                        <a:spcAft>
                          <a:spcPts val="0"/>
                        </a:spcAft>
                      </a:pPr>
                      <a:r>
                        <a:rPr lang="en-US" sz="1200" dirty="0" err="1" smtClean="0">
                          <a:effectLst/>
                        </a:rPr>
                        <a:t>Moodys</a:t>
                      </a:r>
                      <a:r>
                        <a:rPr lang="en-US" sz="1200" dirty="0" smtClean="0">
                          <a:effectLst/>
                        </a:rPr>
                        <a:t> Baa</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-946.4 (274.4)**</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NA</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-1073.5 (273.4) **</a:t>
                      </a:r>
                      <a:endParaRPr lang="en-US" sz="1100" dirty="0">
                        <a:effectLst/>
                        <a:latin typeface="Calibri"/>
                      </a:endParaRPr>
                    </a:p>
                  </a:txBody>
                  <a:tcPr marL="68580" marR="68580" marT="0" marB="0"/>
                </a:tc>
              </a:tr>
              <a:tr h="388681">
                <a:tc>
                  <a:txBody>
                    <a:bodyPr/>
                    <a:lstStyle/>
                    <a:p>
                      <a:pPr marL="0" marR="0" algn="just">
                        <a:lnSpc>
                          <a:spcPct val="115000"/>
                        </a:lnSpc>
                        <a:spcBef>
                          <a:spcPts val="0"/>
                        </a:spcBef>
                        <a:spcAft>
                          <a:spcPts val="0"/>
                        </a:spcAft>
                      </a:pPr>
                      <a:r>
                        <a:rPr lang="en-US" sz="1200" dirty="0" smtClean="0">
                          <a:effectLst/>
                        </a:rPr>
                        <a:t>Capital</a:t>
                      </a:r>
                      <a:r>
                        <a:rPr lang="en-US" sz="1200" baseline="0" dirty="0" smtClean="0">
                          <a:effectLst/>
                        </a:rPr>
                        <a:t> Cost</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8.22 (2.67)**</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-.89 (.23)</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9.55 (2.67)**</a:t>
                      </a:r>
                      <a:endParaRPr lang="en-US" sz="1100" dirty="0">
                        <a:effectLst/>
                        <a:latin typeface="Calibri"/>
                      </a:endParaRPr>
                    </a:p>
                  </a:txBody>
                  <a:tcPr marL="68580" marR="68580" marT="0" marB="0"/>
                </a:tc>
              </a:tr>
              <a:tr h="495832">
                <a:tc>
                  <a:txBody>
                    <a:bodyPr/>
                    <a:lstStyle/>
                    <a:p>
                      <a:pPr marL="0" marR="0" algn="just">
                        <a:lnSpc>
                          <a:spcPct val="115000"/>
                        </a:lnSpc>
                        <a:spcBef>
                          <a:spcPts val="0"/>
                        </a:spcBef>
                        <a:spcAft>
                          <a:spcPts val="0"/>
                        </a:spcAft>
                      </a:pPr>
                      <a:r>
                        <a:rPr lang="en-US" sz="1200" dirty="0" smtClean="0">
                          <a:effectLst/>
                        </a:rPr>
                        <a:t>Fed Funds Rate</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20.16 (11.1)</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NA</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2.87 (13.2)</a:t>
                      </a:r>
                      <a:endParaRPr lang="en-US" sz="1100" dirty="0">
                        <a:effectLst/>
                        <a:latin typeface="Calibri"/>
                      </a:endParaRPr>
                    </a:p>
                  </a:txBody>
                  <a:tcPr marL="68580" marR="68580" marT="0" marB="0"/>
                </a:tc>
              </a:tr>
              <a:tr h="388681">
                <a:tc>
                  <a:txBody>
                    <a:bodyPr/>
                    <a:lstStyle/>
                    <a:p>
                      <a:pPr marL="0" marR="0" algn="just">
                        <a:lnSpc>
                          <a:spcPct val="115000"/>
                        </a:lnSpc>
                        <a:spcBef>
                          <a:spcPts val="0"/>
                        </a:spcBef>
                        <a:spcAft>
                          <a:spcPts val="0"/>
                        </a:spcAft>
                      </a:pPr>
                      <a:r>
                        <a:rPr lang="en-US" sz="1200" dirty="0" smtClean="0">
                          <a:effectLst/>
                          <a:latin typeface="+mn-lt"/>
                          <a:ea typeface="+mn-ea"/>
                          <a:cs typeface="+mn-cs"/>
                        </a:rPr>
                        <a:t>Constant</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6117.8</a:t>
                      </a:r>
                      <a:r>
                        <a:rPr lang="en-US" sz="1100" baseline="0" dirty="0" smtClean="0">
                          <a:effectLst/>
                          <a:latin typeface="Calibri"/>
                          <a:ea typeface="Calibri"/>
                          <a:cs typeface="Times New Roman"/>
                        </a:rPr>
                        <a:t> (2113.4)**</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195.6 (651.3)</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9108.8 (2289.6)**</a:t>
                      </a:r>
                      <a:endParaRPr lang="en-US" sz="1100" dirty="0">
                        <a:effectLst/>
                        <a:latin typeface="Calibri"/>
                      </a:endParaRPr>
                    </a:p>
                  </a:txBody>
                  <a:tcPr marL="68580" marR="68580" marT="0" marB="0"/>
                </a:tc>
              </a:tr>
              <a:tr h="388681">
                <a:tc>
                  <a:txBody>
                    <a:bodyPr/>
                    <a:lstStyle/>
                    <a:p>
                      <a:pPr marL="0" marR="0" algn="just">
                        <a:lnSpc>
                          <a:spcPct val="115000"/>
                        </a:lnSpc>
                        <a:spcBef>
                          <a:spcPts val="0"/>
                        </a:spcBef>
                        <a:spcAft>
                          <a:spcPts val="0"/>
                        </a:spcAft>
                      </a:pPr>
                      <a:r>
                        <a:rPr lang="en-US" sz="1200">
                          <a:effectLst/>
                        </a:rPr>
                        <a:t>Adjusted R</a:t>
                      </a:r>
                      <a:r>
                        <a:rPr lang="en-US" sz="1200" baseline="30000">
                          <a:effectLst/>
                        </a:rPr>
                        <a:t>2</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.427</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.371</a:t>
                      </a:r>
                      <a:endParaRPr lang="en-US" sz="1100" dirty="0">
                        <a:effectLst/>
                        <a:latin typeface="Calibri"/>
                        <a:ea typeface="Calibri"/>
                        <a:cs typeface="Times New Roman"/>
                      </a:endParaRPr>
                    </a:p>
                  </a:txBody>
                  <a:tcPr marL="68580" marR="68580" marT="0" marB="0"/>
                </a:tc>
                <a:tc>
                  <a:txBody>
                    <a:bodyPr/>
                    <a:lstStyle/>
                    <a:p>
                      <a:pPr algn="r">
                        <a:spcAft>
                          <a:spcPts val="0"/>
                        </a:spcAft>
                      </a:pPr>
                      <a:r>
                        <a:rPr lang="en-US" sz="1100" dirty="0" smtClean="0">
                          <a:effectLst/>
                          <a:latin typeface="Calibri"/>
                        </a:rPr>
                        <a:t>.485</a:t>
                      </a:r>
                      <a:endParaRPr lang="en-US" sz="1100" dirty="0">
                        <a:effectLst/>
                        <a:latin typeface="Calibri"/>
                      </a:endParaRPr>
                    </a:p>
                  </a:txBody>
                  <a:tcPr marL="68580" marR="68580" marT="0" marB="0"/>
                </a:tc>
              </a:tr>
            </a:tbl>
          </a:graphicData>
        </a:graphic>
      </p:graphicFrame>
      <p:sp>
        <p:nvSpPr>
          <p:cNvPr id="5" name="TextBox 4"/>
          <p:cNvSpPr txBox="1"/>
          <p:nvPr/>
        </p:nvSpPr>
        <p:spPr>
          <a:xfrm>
            <a:off x="1447800" y="6096000"/>
            <a:ext cx="6958252" cy="369332"/>
          </a:xfrm>
          <a:prstGeom prst="rect">
            <a:avLst/>
          </a:prstGeom>
          <a:noFill/>
        </p:spPr>
        <p:txBody>
          <a:bodyPr wrap="none" rtlCol="0">
            <a:spAutoFit/>
          </a:bodyPr>
          <a:lstStyle/>
          <a:p>
            <a:r>
              <a:rPr lang="en-US" dirty="0"/>
              <a:t>* statistically significant the 5% level, ** statistically significant at the 1%</a:t>
            </a:r>
          </a:p>
        </p:txBody>
      </p:sp>
    </p:spTree>
    <p:extLst>
      <p:ext uri="{BB962C8B-B14F-4D97-AF65-F5344CB8AC3E}">
        <p14:creationId xmlns:p14="http://schemas.microsoft.com/office/powerpoint/2010/main" val="3753212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Moodys</a:t>
            </a:r>
            <a:r>
              <a:rPr lang="en-US" dirty="0" smtClean="0"/>
              <a:t> Baa Corporate Rate vs. the Federal Funds Market Rate</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82296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1882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Results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342900" lvl="1" indent="-342900">
              <a:buFont typeface="Arial" pitchFamily="34" charset="0"/>
              <a:buChar char="•"/>
            </a:pPr>
            <a:r>
              <a:rPr lang="en-US" sz="3500" dirty="0"/>
              <a:t>A 1 standard deviation </a:t>
            </a:r>
            <a:r>
              <a:rPr lang="en-US" sz="3600" dirty="0"/>
              <a:t>↑ </a:t>
            </a:r>
            <a:r>
              <a:rPr lang="en-US" sz="3500" dirty="0" smtClean="0"/>
              <a:t>in </a:t>
            </a:r>
            <a:r>
              <a:rPr lang="en-US" sz="3500" dirty="0"/>
              <a:t>unit labor cost (2.7 units) → a decline of </a:t>
            </a:r>
            <a:r>
              <a:rPr lang="en-US" sz="3500" dirty="0" smtClean="0"/>
              <a:t>68,000 jobs </a:t>
            </a:r>
            <a:endParaRPr lang="en-US" sz="3500" dirty="0"/>
          </a:p>
          <a:p>
            <a:r>
              <a:rPr lang="en-US" dirty="0" smtClean="0"/>
              <a:t>Capital costs do matter for firms with both short term and long term effects. A 1 standard deviation ↑ in each of the 3 cost terms yields a net loss of over 96,000 jobs. Sign opposite that expected.</a:t>
            </a:r>
          </a:p>
          <a:p>
            <a:r>
              <a:rPr lang="en-US" dirty="0" smtClean="0"/>
              <a:t>Employment results are consistent with Levine (2013): 20 to 50% of the rise in unemployment between 2007 and 2010 was structural – not related to search or cyclical forces.</a:t>
            </a:r>
            <a:endParaRPr lang="en-US" dirty="0"/>
          </a:p>
        </p:txBody>
      </p:sp>
    </p:spTree>
    <p:extLst>
      <p:ext uri="{BB962C8B-B14F-4D97-AF65-F5344CB8AC3E}">
        <p14:creationId xmlns:p14="http://schemas.microsoft.com/office/powerpoint/2010/main" val="3078890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r>
              <a:rPr lang="en-US" dirty="0" smtClean="0"/>
              <a:t>A stable relationship between GDP growth and employment growth depends upon a stable relationship between the cost of labor and the cost of capital.</a:t>
            </a:r>
          </a:p>
          <a:p>
            <a:r>
              <a:rPr lang="en-US" dirty="0" smtClean="0"/>
              <a:t>The most recent business cycle featured significant changes in factor prices in opposite directions which affected both the growth rate and the mix of labor and equipment in manufacturing.</a:t>
            </a:r>
          </a:p>
          <a:p>
            <a:r>
              <a:rPr lang="en-US" dirty="0" smtClean="0"/>
              <a:t>Aggressive monetary policy along with uncertainty regarding the prospective cost of labor provided reasons to substitute capital (especially equipment and software) for labor.</a:t>
            </a:r>
            <a:endParaRPr lang="en-US" dirty="0"/>
          </a:p>
        </p:txBody>
      </p:sp>
    </p:spTree>
    <p:extLst>
      <p:ext uri="{BB962C8B-B14F-4D97-AF65-F5344CB8AC3E}">
        <p14:creationId xmlns:p14="http://schemas.microsoft.com/office/powerpoint/2010/main" val="410830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Implications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A sustained very low or negative real interest rate:  interest rate  - expected(inflation)  &lt; 0 -  distorts decision-making</a:t>
            </a:r>
          </a:p>
          <a:p>
            <a:r>
              <a:rPr lang="en-US" dirty="0" smtClean="0"/>
              <a:t>Decisions affected include</a:t>
            </a:r>
          </a:p>
          <a:p>
            <a:pPr lvl="1"/>
            <a:r>
              <a:rPr lang="en-US" dirty="0" smtClean="0"/>
              <a:t>Saving vs. Borrowing</a:t>
            </a:r>
          </a:p>
          <a:p>
            <a:pPr lvl="1"/>
            <a:r>
              <a:rPr lang="en-US" dirty="0" smtClean="0"/>
              <a:t>Portfolio and Pension Management</a:t>
            </a:r>
          </a:p>
          <a:p>
            <a:pPr lvl="1"/>
            <a:r>
              <a:rPr lang="en-US" dirty="0" smtClean="0"/>
              <a:t>Domestic vs. International Capital Flows as well as Net Exports</a:t>
            </a:r>
          </a:p>
          <a:p>
            <a:pPr lvl="1"/>
            <a:r>
              <a:rPr lang="en-US" dirty="0" smtClean="0"/>
              <a:t>Labor vs. Leisure (including retirement)</a:t>
            </a:r>
          </a:p>
          <a:p>
            <a:pPr lvl="1"/>
            <a:r>
              <a:rPr lang="en-US" dirty="0" smtClean="0"/>
              <a:t>Allocation of Employment Across Sectors</a:t>
            </a:r>
            <a:endParaRPr lang="en-US" dirty="0"/>
          </a:p>
        </p:txBody>
      </p:sp>
    </p:spTree>
    <p:extLst>
      <p:ext uri="{BB962C8B-B14F-4D97-AF65-F5344CB8AC3E}">
        <p14:creationId xmlns:p14="http://schemas.microsoft.com/office/powerpoint/2010/main" val="15479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Setting the Mood</a:t>
            </a:r>
            <a:endParaRPr lang="en-US" dirty="0"/>
          </a:p>
        </p:txBody>
      </p:sp>
      <p:sp>
        <p:nvSpPr>
          <p:cNvPr id="3" name="Content Placeholder 2"/>
          <p:cNvSpPr>
            <a:spLocks noGrp="1"/>
          </p:cNvSpPr>
          <p:nvPr>
            <p:ph idx="1"/>
          </p:nvPr>
        </p:nvSpPr>
        <p:spPr/>
        <p:txBody>
          <a:bodyPr>
            <a:normAutofit/>
          </a:bodyPr>
          <a:lstStyle/>
          <a:p>
            <a:r>
              <a:rPr lang="en-US" dirty="0" smtClean="0"/>
              <a:t>Money: “a blessing that is of no advantage to us excepting when we part with it. An evidence of culture and a passport to polite society. – </a:t>
            </a:r>
            <a:r>
              <a:rPr lang="en-US" i="1" dirty="0" smtClean="0"/>
              <a:t>The Devil’s Dictionary</a:t>
            </a:r>
            <a:r>
              <a:rPr lang="en-US" dirty="0" smtClean="0"/>
              <a:t>, A. Bierce</a:t>
            </a:r>
          </a:p>
          <a:p>
            <a:r>
              <a:rPr lang="en-US" dirty="0" smtClean="0"/>
              <a:t>“Cheap money can’t buy a strong economy” – R. Samuelson</a:t>
            </a:r>
            <a:endParaRPr lang="en-US" dirty="0"/>
          </a:p>
        </p:txBody>
      </p:sp>
    </p:spTree>
    <p:extLst>
      <p:ext uri="{BB962C8B-B14F-4D97-AF65-F5344CB8AC3E}">
        <p14:creationId xmlns:p14="http://schemas.microsoft.com/office/powerpoint/2010/main" val="1045510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FOMC policy statement (12/12/12) that based monetary policy on a specific rate of unemployment (6.5%) did not satisfy the maximum employment criterion. In April 2014, the FOMC removed reference to a specific unemployment rate target.</a:t>
            </a:r>
          </a:p>
          <a:p>
            <a:r>
              <a:rPr lang="en-US" dirty="0" smtClean="0"/>
              <a:t>Policies to increase employment should be focused on reducing the relative price of labor and such policies are beyond the options available to the Fed.</a:t>
            </a:r>
          </a:p>
          <a:p>
            <a:r>
              <a:rPr lang="en-US" dirty="0" smtClean="0"/>
              <a:t>Financial repression, especially if real rates of interest are negative for a long time, distorts decision-making in the direction of excessive capital expansion and leveraging with </a:t>
            </a:r>
            <a:r>
              <a:rPr lang="en-US" smtClean="0"/>
              <a:t>consequences for </a:t>
            </a:r>
            <a:r>
              <a:rPr lang="en-US" dirty="0" smtClean="0"/>
              <a:t>the future stability of the economy.</a:t>
            </a:r>
          </a:p>
          <a:p>
            <a:endParaRPr lang="en-US" dirty="0"/>
          </a:p>
        </p:txBody>
      </p:sp>
    </p:spTree>
    <p:extLst>
      <p:ext uri="{BB962C8B-B14F-4D97-AF65-F5344CB8AC3E}">
        <p14:creationId xmlns:p14="http://schemas.microsoft.com/office/powerpoint/2010/main" val="97016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33400" y="381000"/>
            <a:ext cx="7620000" cy="5486399"/>
          </a:xfrm>
          <a:prstGeom prst="rect">
            <a:avLst/>
          </a:prstGeom>
        </p:spPr>
      </p:pic>
    </p:spTree>
    <p:extLst>
      <p:ext uri="{BB962C8B-B14F-4D97-AF65-F5344CB8AC3E}">
        <p14:creationId xmlns:p14="http://schemas.microsoft.com/office/powerpoint/2010/main" val="139578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81000" y="228600"/>
            <a:ext cx="8382000" cy="5715000"/>
          </a:xfrm>
          <a:prstGeom prst="rect">
            <a:avLst/>
          </a:prstGeom>
        </p:spPr>
      </p:pic>
    </p:spTree>
    <p:extLst>
      <p:ext uri="{BB962C8B-B14F-4D97-AF65-F5344CB8AC3E}">
        <p14:creationId xmlns:p14="http://schemas.microsoft.com/office/powerpoint/2010/main" val="694641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Population Ratio</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0" y="1447800"/>
            <a:ext cx="7543800" cy="5181600"/>
          </a:xfrm>
        </p:spPr>
      </p:pic>
    </p:spTree>
    <p:extLst>
      <p:ext uri="{BB962C8B-B14F-4D97-AF65-F5344CB8AC3E}">
        <p14:creationId xmlns:p14="http://schemas.microsoft.com/office/powerpoint/2010/main" val="3650522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Literature</a:t>
            </a:r>
            <a:endParaRPr lang="en-US" dirty="0"/>
          </a:p>
        </p:txBody>
      </p:sp>
      <p:sp>
        <p:nvSpPr>
          <p:cNvPr id="3" name="Content Placeholder 2"/>
          <p:cNvSpPr>
            <a:spLocks noGrp="1"/>
          </p:cNvSpPr>
          <p:nvPr>
            <p:ph idx="1"/>
          </p:nvPr>
        </p:nvSpPr>
        <p:spPr>
          <a:xfrm>
            <a:off x="457200" y="1417638"/>
            <a:ext cx="8229600" cy="5440362"/>
          </a:xfrm>
        </p:spPr>
        <p:txBody>
          <a:bodyPr>
            <a:normAutofit fontScale="85000" lnSpcReduction="10000"/>
          </a:bodyPr>
          <a:lstStyle/>
          <a:p>
            <a:r>
              <a:rPr lang="en-US" dirty="0" smtClean="0"/>
              <a:t>Papers related to </a:t>
            </a:r>
            <a:r>
              <a:rPr lang="en-US" dirty="0" err="1" smtClean="0"/>
              <a:t>Okun’s</a:t>
            </a:r>
            <a:r>
              <a:rPr lang="en-US" dirty="0" smtClean="0"/>
              <a:t> Law, – </a:t>
            </a:r>
            <a:r>
              <a:rPr lang="en-US" dirty="0" err="1" smtClean="0"/>
              <a:t>Knotek</a:t>
            </a:r>
            <a:r>
              <a:rPr lang="en-US" dirty="0" smtClean="0"/>
              <a:t> (KC Fed – 2007 and 2009) – monetary policy and unemployment rates</a:t>
            </a:r>
          </a:p>
          <a:p>
            <a:r>
              <a:rPr lang="en-US" dirty="0" err="1" smtClean="0"/>
              <a:t>Jaimovich</a:t>
            </a:r>
            <a:r>
              <a:rPr lang="en-US" dirty="0" smtClean="0"/>
              <a:t> &amp; Siu and </a:t>
            </a:r>
            <a:r>
              <a:rPr lang="en-US" dirty="0" err="1" smtClean="0"/>
              <a:t>Autor</a:t>
            </a:r>
            <a:r>
              <a:rPr lang="en-US" dirty="0" smtClean="0"/>
              <a:t> on increasing polarization in labor markets</a:t>
            </a:r>
          </a:p>
          <a:p>
            <a:r>
              <a:rPr lang="en-US" dirty="0" smtClean="0"/>
              <a:t>Competitive equilibrium in capital markets forces MPK to align with real interest rates; thus, either capital must increase or employment must decline – Gavin (2013)</a:t>
            </a:r>
          </a:p>
          <a:p>
            <a:r>
              <a:rPr lang="en-US" dirty="0" smtClean="0"/>
              <a:t>Dynamics of employment and unemployment – </a:t>
            </a:r>
            <a:r>
              <a:rPr lang="en-US" dirty="0" err="1" smtClean="0"/>
              <a:t>Shimer</a:t>
            </a:r>
            <a:r>
              <a:rPr lang="en-US" dirty="0" smtClean="0"/>
              <a:t> (2012)</a:t>
            </a:r>
          </a:p>
          <a:p>
            <a:r>
              <a:rPr lang="en-US" dirty="0" smtClean="0"/>
              <a:t>None directly relate monetary policy to changes in employment in general or to manufacturing in particular.</a:t>
            </a:r>
          </a:p>
          <a:p>
            <a:endParaRPr lang="en-US" dirty="0"/>
          </a:p>
        </p:txBody>
      </p:sp>
    </p:spTree>
    <p:extLst>
      <p:ext uri="{BB962C8B-B14F-4D97-AF65-F5344CB8AC3E}">
        <p14:creationId xmlns:p14="http://schemas.microsoft.com/office/powerpoint/2010/main" val="325691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Reserve Bank’s Mandate</a:t>
            </a:r>
            <a:endParaRPr lang="en-US" dirty="0"/>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pPr marL="342900" lvl="1" indent="-342900">
              <a:buFont typeface="Arial" pitchFamily="34" charset="0"/>
              <a:buChar char="•"/>
            </a:pPr>
            <a:r>
              <a:rPr lang="en-US" dirty="0" smtClean="0"/>
              <a:t>The Dual Mandate as stated by the </a:t>
            </a:r>
            <a:r>
              <a:rPr lang="en-US" b="1" dirty="0"/>
              <a:t>1977 Congressional amendment to the Federal Reserve Act</a:t>
            </a:r>
          </a:p>
          <a:p>
            <a:pPr lvl="1"/>
            <a:r>
              <a:rPr lang="en-US" dirty="0" smtClean="0"/>
              <a:t>“The Board of Governors of the Federal Reserve System and the Federal Open Market Committee shall maintain long run monetary policy and credit aggregates commensurate with the economy’s long run potential to increase production, so as to promote effectively the goals of maximum employment, stable prices and moderate long term interest rates” </a:t>
            </a:r>
          </a:p>
          <a:p>
            <a:r>
              <a:rPr lang="en-US" dirty="0" smtClean="0"/>
              <a:t> “The maximum level of employment is largely determined by non-monetary factors that affect the structure and dynamics of the labor market” – </a:t>
            </a:r>
            <a:r>
              <a:rPr lang="en-US" b="1" dirty="0" smtClean="0"/>
              <a:t>Statement of Longer Run Goals and Monetary Policy Strategy </a:t>
            </a:r>
            <a:r>
              <a:rPr lang="en-US" dirty="0" smtClean="0"/>
              <a:t>– 1/25/12 &amp; amended 1/26/16</a:t>
            </a:r>
            <a:endParaRPr lang="en-US" dirty="0"/>
          </a:p>
        </p:txBody>
      </p:sp>
    </p:spTree>
    <p:extLst>
      <p:ext uri="{BB962C8B-B14F-4D97-AF65-F5344CB8AC3E}">
        <p14:creationId xmlns:p14="http://schemas.microsoft.com/office/powerpoint/2010/main" val="217159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 for Specification</a:t>
            </a:r>
            <a:endParaRPr lang="en-US" dirty="0"/>
          </a:p>
        </p:txBody>
      </p:sp>
      <p:sp>
        <p:nvSpPr>
          <p:cNvPr id="3" name="Content Placeholder 2"/>
          <p:cNvSpPr>
            <a:spLocks noGrp="1"/>
          </p:cNvSpPr>
          <p:nvPr>
            <p:ph idx="1"/>
          </p:nvPr>
        </p:nvSpPr>
        <p:spPr/>
        <p:txBody>
          <a:bodyPr>
            <a:normAutofit/>
          </a:bodyPr>
          <a:lstStyle/>
          <a:p>
            <a:r>
              <a:rPr lang="en-US" dirty="0" err="1" smtClean="0"/>
              <a:t>Kocherlakota</a:t>
            </a:r>
            <a:r>
              <a:rPr lang="en-US" dirty="0" smtClean="0"/>
              <a:t> (2012): Both labor demand and product demand should be central to macroeconomic stabilization policy.</a:t>
            </a:r>
          </a:p>
          <a:p>
            <a:r>
              <a:rPr lang="en-US" dirty="0" smtClean="0"/>
              <a:t>Profit maximization → factor choice depends upon factor prices.  Here the choice is between labor and labor-saving equipment.</a:t>
            </a:r>
          </a:p>
        </p:txBody>
      </p:sp>
    </p:spTree>
    <p:extLst>
      <p:ext uri="{BB962C8B-B14F-4D97-AF65-F5344CB8AC3E}">
        <p14:creationId xmlns:p14="http://schemas.microsoft.com/office/powerpoint/2010/main" val="623726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How are changes in employment in manufacturing related specifically to product demand </a:t>
            </a:r>
            <a:r>
              <a:rPr lang="en-US" dirty="0"/>
              <a:t>and </a:t>
            </a:r>
            <a:r>
              <a:rPr lang="en-US" dirty="0" smtClean="0"/>
              <a:t>labor </a:t>
            </a:r>
            <a:r>
              <a:rPr lang="en-US" dirty="0"/>
              <a:t>demand </a:t>
            </a:r>
            <a:r>
              <a:rPr lang="en-US" dirty="0" smtClean="0"/>
              <a:t>components?</a:t>
            </a:r>
          </a:p>
          <a:p>
            <a:pPr lvl="1"/>
            <a:r>
              <a:rPr lang="en-US" dirty="0" smtClean="0"/>
              <a:t>Product demand includes both direct and indirect indicators</a:t>
            </a:r>
          </a:p>
          <a:p>
            <a:pPr lvl="1"/>
            <a:r>
              <a:rPr lang="en-US" dirty="0" smtClean="0"/>
              <a:t>Labor demand incorporates substitution between labor and capital based on relative factor prices</a:t>
            </a:r>
            <a:endParaRPr lang="en-US" dirty="0"/>
          </a:p>
          <a:p>
            <a:pPr marL="0" indent="0">
              <a:buNone/>
            </a:pPr>
            <a:endParaRPr lang="en-US" dirty="0"/>
          </a:p>
        </p:txBody>
      </p:sp>
    </p:spTree>
    <p:extLst>
      <p:ext uri="{BB962C8B-B14F-4D97-AF65-F5344CB8AC3E}">
        <p14:creationId xmlns:p14="http://schemas.microsoft.com/office/powerpoint/2010/main" val="3348068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1284</Words>
  <Application>Microsoft Office PowerPoint</Application>
  <PresentationFormat>On-screen Show (4:3)</PresentationFormat>
  <Paragraphs>126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Employment in Manufacturing and Monetary Policy: Cyclical and Structural Factors</vt:lpstr>
      <vt:lpstr>Money:  Setting the Mood</vt:lpstr>
      <vt:lpstr>PowerPoint Presentation</vt:lpstr>
      <vt:lpstr>PowerPoint Presentation</vt:lpstr>
      <vt:lpstr>Employment/ Population Ratio</vt:lpstr>
      <vt:lpstr>Pertinent Literature</vt:lpstr>
      <vt:lpstr>Federal Reserve Bank’s Mandate</vt:lpstr>
      <vt:lpstr>Targets for Specification</vt:lpstr>
      <vt:lpstr>Research Question</vt:lpstr>
      <vt:lpstr>Specification to be Estimated</vt:lpstr>
      <vt:lpstr>Data Sources</vt:lpstr>
      <vt:lpstr>Indices of Employment by Sector  – St. Louis Federal Reserve Annual Report 2010</vt:lpstr>
      <vt:lpstr>Unit Labor Cost</vt:lpstr>
      <vt:lpstr>Manufacturing</vt:lpstr>
      <vt:lpstr>Manufacturing Sector Regression Analysis</vt:lpstr>
      <vt:lpstr>Moodys Baa Corporate Rate vs. the Federal Funds Market Rate</vt:lpstr>
      <vt:lpstr>Discussion of Results</vt:lpstr>
      <vt:lpstr>Implications</vt:lpstr>
      <vt:lpstr>More Implications</vt:lpstr>
      <vt:lpstr>Conclusions</vt:lpstr>
    </vt:vector>
  </TitlesOfParts>
  <Company>Lawrence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and Monetary Policy: The Role of Relative Price Distortions</dc:title>
  <dc:creator>Merton D. Finkler</dc:creator>
  <cp:lastModifiedBy>Merton Finkler</cp:lastModifiedBy>
  <cp:revision>50</cp:revision>
  <cp:lastPrinted>2016-02-25T14:48:47Z</cp:lastPrinted>
  <dcterms:created xsi:type="dcterms:W3CDTF">2013-07-22T14:15:53Z</dcterms:created>
  <dcterms:modified xsi:type="dcterms:W3CDTF">2016-03-12T02:01:40Z</dcterms:modified>
</cp:coreProperties>
</file>